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3" autoAdjust="0"/>
  </p:normalViewPr>
  <p:slideViewPr>
    <p:cSldViewPr>
      <p:cViewPr>
        <p:scale>
          <a:sx n="100" d="100"/>
          <a:sy n="100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24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49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02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1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26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4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30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34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7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95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981DF-5696-4D58-A470-53D4B095AE62}" type="datetimeFigureOut">
              <a:rPr lang="pt-BR" smtClean="0"/>
              <a:t>24/09/2021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3A2C-F248-4A3A-B5BE-32DE9FC833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27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4433732-5C84-4FFF-9A17-883D0C9D0DEB}"/>
              </a:ext>
            </a:extLst>
          </p:cNvPr>
          <p:cNvGrpSpPr/>
          <p:nvPr/>
        </p:nvGrpSpPr>
        <p:grpSpPr>
          <a:xfrm>
            <a:off x="1043608" y="332656"/>
            <a:ext cx="7239111" cy="6136085"/>
            <a:chOff x="1043608" y="332656"/>
            <a:chExt cx="7239111" cy="6136085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D00E4AED-5A5F-40D4-8575-FFD1B8E36472}"/>
                </a:ext>
              </a:extLst>
            </p:cNvPr>
            <p:cNvGrpSpPr/>
            <p:nvPr/>
          </p:nvGrpSpPr>
          <p:grpSpPr>
            <a:xfrm>
              <a:off x="1043608" y="332656"/>
              <a:ext cx="7239111" cy="5782429"/>
              <a:chOff x="1096127" y="888832"/>
              <a:chExt cx="7239111" cy="5782429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74ED3B24-0AE8-4D11-B40C-3B8546F9B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96040" y="1628800"/>
                <a:ext cx="5922140" cy="4619554"/>
              </a:xfrm>
              <a:prstGeom prst="rect">
                <a:avLst/>
              </a:prstGeom>
            </p:spPr>
          </p:pic>
          <p:grpSp>
            <p:nvGrpSpPr>
              <p:cNvPr id="2" name="Agrupar 1">
                <a:extLst>
                  <a:ext uri="{FF2B5EF4-FFF2-40B4-BE49-F238E27FC236}">
                    <a16:creationId xmlns:a16="http://schemas.microsoft.com/office/drawing/2014/main" id="{FDF34244-FFF3-4310-BD41-8BC240F15C2C}"/>
                  </a:ext>
                </a:extLst>
              </p:cNvPr>
              <p:cNvGrpSpPr/>
              <p:nvPr/>
            </p:nvGrpSpPr>
            <p:grpSpPr>
              <a:xfrm>
                <a:off x="1096127" y="888832"/>
                <a:ext cx="7239111" cy="5782429"/>
                <a:chOff x="1096127" y="888832"/>
                <a:chExt cx="7239111" cy="5782429"/>
              </a:xfrm>
            </p:grpSpPr>
            <p:grpSp>
              <p:nvGrpSpPr>
                <p:cNvPr id="6" name="Agrupar 5">
                  <a:extLst>
                    <a:ext uri="{FF2B5EF4-FFF2-40B4-BE49-F238E27FC236}">
                      <a16:creationId xmlns:a16="http://schemas.microsoft.com/office/drawing/2014/main" id="{57D5FEE4-638F-4761-89BB-04BBCA9C951D}"/>
                    </a:ext>
                  </a:extLst>
                </p:cNvPr>
                <p:cNvGrpSpPr/>
                <p:nvPr/>
              </p:nvGrpSpPr>
              <p:grpSpPr>
                <a:xfrm>
                  <a:off x="1096127" y="888832"/>
                  <a:ext cx="7239111" cy="5782429"/>
                  <a:chOff x="1096127" y="888832"/>
                  <a:chExt cx="7239111" cy="5782429"/>
                </a:xfrm>
              </p:grpSpPr>
              <p:sp>
                <p:nvSpPr>
                  <p:cNvPr id="4" name="CaixaDeTexto 3"/>
                  <p:cNvSpPr txBox="1"/>
                  <p:nvPr/>
                </p:nvSpPr>
                <p:spPr>
                  <a:xfrm>
                    <a:off x="1096128" y="888832"/>
                    <a:ext cx="723911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b="1" dirty="0"/>
                      <a:t>Crescimento estimado do produto da indústria de transformação em comparação ao mesmo trimestre do ano anterior</a:t>
                    </a:r>
                  </a:p>
                </p:txBody>
              </p:sp>
              <p:sp>
                <p:nvSpPr>
                  <p:cNvPr id="8" name="CaixaDeTexto 7"/>
                  <p:cNvSpPr txBox="1"/>
                  <p:nvPr/>
                </p:nvSpPr>
                <p:spPr>
                  <a:xfrm rot="16200000">
                    <a:off x="608943" y="3504032"/>
                    <a:ext cx="128214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sz="1400" dirty="0">
                        <a:cs typeface="Arial" pitchFamily="34" charset="0"/>
                      </a:rPr>
                      <a:t>Crescimento %</a:t>
                    </a:r>
                  </a:p>
                </p:txBody>
              </p:sp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1816207" y="6209596"/>
                    <a:ext cx="5609129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200" dirty="0"/>
                      <a:t> 1T      2T      3T      4T       1T     2T      3T       4T       1T       2T       3T       4T          1T      2T</a:t>
                    </a:r>
                  </a:p>
                  <a:p>
                    <a:r>
                      <a:rPr lang="pt-BR" sz="1200" dirty="0"/>
                      <a:t> 2018                                  2019                                 2020                                       2021</a:t>
                    </a:r>
                  </a:p>
                </p:txBody>
              </p:sp>
              <p:sp>
                <p:nvSpPr>
                  <p:cNvPr id="10" name="CaixaDeTexto 9"/>
                  <p:cNvSpPr txBox="1"/>
                  <p:nvPr/>
                </p:nvSpPr>
                <p:spPr>
                  <a:xfrm>
                    <a:off x="6954622" y="3079530"/>
                    <a:ext cx="652743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sz="1200" dirty="0">
                        <a:cs typeface="Arial" pitchFamily="34" charset="0"/>
                      </a:rPr>
                      <a:t>Mundo</a:t>
                    </a:r>
                  </a:p>
                </p:txBody>
              </p:sp>
              <p:sp>
                <p:nvSpPr>
                  <p:cNvPr id="5" name="CaixaDeTexto 4"/>
                  <p:cNvSpPr txBox="1"/>
                  <p:nvPr/>
                </p:nvSpPr>
                <p:spPr>
                  <a:xfrm>
                    <a:off x="5970169" y="2036317"/>
                    <a:ext cx="5357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pt-BR" sz="1200" dirty="0">
                        <a:cs typeface="Arial" pitchFamily="34" charset="0"/>
                      </a:rPr>
                      <a:t>China</a:t>
                    </a:r>
                  </a:p>
                </p:txBody>
              </p:sp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6895078" y="1851652"/>
                    <a:ext cx="144016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200" dirty="0">
                        <a:cs typeface="Arial" pitchFamily="34" charset="0"/>
                      </a:rPr>
                      <a:t>Economias emergentes e em desenvolvimento</a:t>
                    </a:r>
                  </a:p>
                </p:txBody>
              </p:sp>
            </p:grpSp>
            <p:sp>
              <p:nvSpPr>
                <p:cNvPr id="11" name="CaixaDeTexto 10"/>
                <p:cNvSpPr txBox="1"/>
                <p:nvPr/>
              </p:nvSpPr>
              <p:spPr>
                <a:xfrm>
                  <a:off x="6609378" y="3837329"/>
                  <a:ext cx="14401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>
                      <a:cs typeface="Arial" pitchFamily="34" charset="0"/>
                    </a:rPr>
                    <a:t>Economias industrializadas</a:t>
                  </a:r>
                </a:p>
              </p:txBody>
            </p:sp>
          </p:grp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176E3180-871D-4637-AC05-6820EB8DA4CC}"/>
                </a:ext>
              </a:extLst>
            </p:cNvPr>
            <p:cNvSpPr txBox="1"/>
            <p:nvPr/>
          </p:nvSpPr>
          <p:spPr>
            <a:xfrm>
              <a:off x="1043608" y="6207131"/>
              <a:ext cx="6872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Fonte: UNIDO, World Manufacturing Production, statistics for quarter I &amp; II,2021.</a:t>
              </a:r>
              <a:endParaRPr lang="pt-B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440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1865543-083A-4B4D-98C5-B888E128090E}"/>
              </a:ext>
            </a:extLst>
          </p:cNvPr>
          <p:cNvGrpSpPr/>
          <p:nvPr/>
        </p:nvGrpSpPr>
        <p:grpSpPr>
          <a:xfrm>
            <a:off x="1135512" y="173231"/>
            <a:ext cx="6872974" cy="6293240"/>
            <a:chOff x="1135512" y="173231"/>
            <a:chExt cx="6872974" cy="629324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6FA56EFC-9A13-4770-92FE-68DCAC52E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5330" y="1075223"/>
              <a:ext cx="6333339" cy="4712851"/>
            </a:xfrm>
            <a:prstGeom prst="rect">
              <a:avLst/>
            </a:prstGeom>
          </p:spPr>
        </p:pic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80BFC667-007A-49E3-A88A-CB16A4BDD206}"/>
                </a:ext>
              </a:extLst>
            </p:cNvPr>
            <p:cNvGrpSpPr/>
            <p:nvPr/>
          </p:nvGrpSpPr>
          <p:grpSpPr>
            <a:xfrm>
              <a:off x="1135512" y="173231"/>
              <a:ext cx="6784859" cy="6053865"/>
              <a:chOff x="1135512" y="173231"/>
              <a:chExt cx="6784859" cy="6053865"/>
            </a:xfrm>
          </p:grpSpPr>
          <p:sp>
            <p:nvSpPr>
              <p:cNvPr id="4" name="CaixaDeTexto 3"/>
              <p:cNvSpPr txBox="1"/>
              <p:nvPr/>
            </p:nvSpPr>
            <p:spPr>
              <a:xfrm>
                <a:off x="1135512" y="173231"/>
                <a:ext cx="66031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Taxa de variação do produto da indústria de transformação por trimestre em relação ao mesmo período do ano anterior – Economias em desenvolvimento e emergentes</a:t>
                </a: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 rot="16200000">
                <a:off x="709294" y="3368551"/>
                <a:ext cx="13997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latin typeface="Arial" pitchFamily="34" charset="0"/>
                    <a:cs typeface="Arial" pitchFamily="34" charset="0"/>
                  </a:rPr>
                  <a:t>Crescimento %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2115679" y="1130195"/>
                <a:ext cx="5357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>
                    <a:cs typeface="Arial" pitchFamily="34" charset="0"/>
                  </a:rPr>
                  <a:t>China</a:t>
                </a: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2122233" y="1454288"/>
                <a:ext cx="3895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cs typeface="Arial" pitchFamily="34" charset="0"/>
                  </a:rPr>
                  <a:t>Economias em desenvolvimento e emergentes (s/ China) </a:t>
                </a: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2115679" y="1618968"/>
                <a:ext cx="23762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cs typeface="Arial" pitchFamily="34" charset="0"/>
                  </a:rPr>
                  <a:t>Economias industriais emergentes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2115679" y="1277693"/>
                <a:ext cx="37917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>
                    <a:cs typeface="Arial" pitchFamily="34" charset="0"/>
                  </a:rPr>
                  <a:t>Economias em desenvolvimento e emergentes (c/ China) 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73224B1-9FB6-4800-B6FD-AB7E948AFAF9}"/>
                  </a:ext>
                </a:extLst>
              </p:cNvPr>
              <p:cNvSpPr txBox="1"/>
              <p:nvPr/>
            </p:nvSpPr>
            <p:spPr>
              <a:xfrm>
                <a:off x="2026749" y="5765431"/>
                <a:ext cx="589362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1T     2T      3T      4T       1T        2T        3T       4T        1T        2T       3T        4T       1T        2T </a:t>
                </a:r>
              </a:p>
              <a:p>
                <a:r>
                  <a:rPr lang="pt-BR" sz="1200" dirty="0"/>
                  <a:t>2018                                 2019                                       2020                                       2021</a:t>
                </a:r>
              </a:p>
            </p:txBody>
          </p:sp>
        </p:grp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A0EFB29-7E1D-4055-BE2E-D9504D3AA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1217941"/>
              <a:ext cx="202798" cy="119506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F7A7F0D0-DE21-4EFE-8904-5D465847E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7819" y="1360967"/>
              <a:ext cx="166584" cy="110452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D53BCF58-F586-42CB-BB62-9735847BA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4527" y="1545637"/>
              <a:ext cx="267983" cy="137613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F256671A-FE2C-44EC-BAE1-C1F015AD6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605" y="1709640"/>
              <a:ext cx="202798" cy="119506"/>
            </a:xfrm>
            <a:prstGeom prst="rect">
              <a:avLst/>
            </a:prstGeom>
          </p:spPr>
        </p:pic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E0BFEA54-F93C-4E46-8462-6A6C52034D98}"/>
                </a:ext>
              </a:extLst>
            </p:cNvPr>
            <p:cNvSpPr txBox="1"/>
            <p:nvPr/>
          </p:nvSpPr>
          <p:spPr>
            <a:xfrm>
              <a:off x="1135512" y="6204861"/>
              <a:ext cx="6872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Fonte: UNIDO, World Manufacturing Production, statistics for quarter I &amp; II,2021.</a:t>
              </a:r>
              <a:endParaRPr lang="pt-B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234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82856C2-76FE-4DC9-9A25-44A433982C34}"/>
              </a:ext>
            </a:extLst>
          </p:cNvPr>
          <p:cNvGrpSpPr/>
          <p:nvPr/>
        </p:nvGrpSpPr>
        <p:grpSpPr>
          <a:xfrm>
            <a:off x="755576" y="223870"/>
            <a:ext cx="7632847" cy="6440711"/>
            <a:chOff x="755576" y="223870"/>
            <a:chExt cx="7632847" cy="6440711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0689237F-7024-4D4B-BDCE-378249DAA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980728"/>
              <a:ext cx="7279083" cy="5105358"/>
            </a:xfrm>
            <a:prstGeom prst="rect">
              <a:avLst/>
            </a:prstGeom>
          </p:spPr>
        </p:pic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5843AA84-1C6F-47A2-A241-C477D56DF3D5}"/>
                </a:ext>
              </a:extLst>
            </p:cNvPr>
            <p:cNvGrpSpPr/>
            <p:nvPr/>
          </p:nvGrpSpPr>
          <p:grpSpPr>
            <a:xfrm>
              <a:off x="755576" y="223870"/>
              <a:ext cx="7632847" cy="6242215"/>
              <a:chOff x="755576" y="223870"/>
              <a:chExt cx="7632847" cy="6242215"/>
            </a:xfrm>
          </p:grpSpPr>
          <p:sp>
            <p:nvSpPr>
              <p:cNvPr id="4" name="CaixaDeTexto 3"/>
              <p:cNvSpPr txBox="1"/>
              <p:nvPr/>
            </p:nvSpPr>
            <p:spPr>
              <a:xfrm>
                <a:off x="755576" y="223870"/>
                <a:ext cx="76328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Taxa de variação trimestral da indústria de transformação mundial por grupos de intensidade tecnológica, em relação ao mesmo período do ano anterior</a:t>
                </a: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 rot="16200000">
                <a:off x="402125" y="3275111"/>
                <a:ext cx="12901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>
                    <a:cs typeface="Arial" pitchFamily="34" charset="0"/>
                  </a:rPr>
                  <a:t>Crescimento</a:t>
                </a:r>
                <a:r>
                  <a:rPr lang="pt-BR" sz="1200" b="1" dirty="0">
                    <a:latin typeface="Arial" pitchFamily="34" charset="0"/>
                    <a:cs typeface="Arial" pitchFamily="34" charset="0"/>
                  </a:rPr>
                  <a:t> %</a:t>
                </a: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2E3ABE3-2A77-429B-8B61-14F42B9ECEBE}"/>
                  </a:ext>
                </a:extLst>
              </p:cNvPr>
              <p:cNvSpPr txBox="1"/>
              <p:nvPr/>
            </p:nvSpPr>
            <p:spPr>
              <a:xfrm>
                <a:off x="1674987" y="6004420"/>
                <a:ext cx="657569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/>
                  <a:t>1T       2T       3T        4T           1T        2T         3T          4T          1T          2T       3T          4T           1T          2T</a:t>
                </a:r>
              </a:p>
              <a:p>
                <a:r>
                  <a:rPr lang="pt-BR" sz="1200" dirty="0"/>
                  <a:t>2018                                          2019                                             2020                                               2021</a:t>
                </a:r>
              </a:p>
            </p:txBody>
          </p:sp>
          <p:grpSp>
            <p:nvGrpSpPr>
              <p:cNvPr id="26" name="Agrupar 25">
                <a:extLst>
                  <a:ext uri="{FF2B5EF4-FFF2-40B4-BE49-F238E27FC236}">
                    <a16:creationId xmlns:a16="http://schemas.microsoft.com/office/drawing/2014/main" id="{1CE44856-35F3-409D-A524-F8B3DEF61E9A}"/>
                  </a:ext>
                </a:extLst>
              </p:cNvPr>
              <p:cNvGrpSpPr/>
              <p:nvPr/>
            </p:nvGrpSpPr>
            <p:grpSpPr>
              <a:xfrm>
                <a:off x="1847004" y="1139148"/>
                <a:ext cx="3159297" cy="708573"/>
                <a:chOff x="1847004" y="1139148"/>
                <a:chExt cx="3159297" cy="708573"/>
              </a:xfrm>
            </p:grpSpPr>
            <p:sp>
              <p:nvSpPr>
                <p:cNvPr id="12" name="CaixaDeTexto 11"/>
                <p:cNvSpPr txBox="1"/>
                <p:nvPr/>
              </p:nvSpPr>
              <p:spPr>
                <a:xfrm>
                  <a:off x="1847004" y="1570722"/>
                  <a:ext cx="3159297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200" dirty="0">
                      <a:cs typeface="Arial" pitchFamily="34" charset="0"/>
                    </a:rPr>
                    <a:t>Alta e média-alta intensidade tecnológica</a:t>
                  </a:r>
                </a:p>
              </p:txBody>
            </p:sp>
            <p:grpSp>
              <p:nvGrpSpPr>
                <p:cNvPr id="25" name="Agrupar 24">
                  <a:extLst>
                    <a:ext uri="{FF2B5EF4-FFF2-40B4-BE49-F238E27FC236}">
                      <a16:creationId xmlns:a16="http://schemas.microsoft.com/office/drawing/2014/main" id="{07FE1990-2CDE-4F52-9529-4065E476358B}"/>
                    </a:ext>
                  </a:extLst>
                </p:cNvPr>
                <p:cNvGrpSpPr/>
                <p:nvPr/>
              </p:nvGrpSpPr>
              <p:grpSpPr>
                <a:xfrm>
                  <a:off x="1855488" y="1139148"/>
                  <a:ext cx="2892762" cy="487519"/>
                  <a:chOff x="-185322" y="-304832"/>
                  <a:chExt cx="2892762" cy="487519"/>
                </a:xfrm>
              </p:grpSpPr>
              <p:sp>
                <p:nvSpPr>
                  <p:cNvPr id="16" name="CaixaDeTexto 15"/>
                  <p:cNvSpPr txBox="1"/>
                  <p:nvPr/>
                </p:nvSpPr>
                <p:spPr>
                  <a:xfrm>
                    <a:off x="-185322" y="-94312"/>
                    <a:ext cx="2892762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200" dirty="0">
                        <a:cs typeface="Arial" pitchFamily="34" charset="0"/>
                      </a:rPr>
                      <a:t>Média intensidade tecnológica</a:t>
                    </a:r>
                  </a:p>
                </p:txBody>
              </p:sp>
              <p:sp>
                <p:nvSpPr>
                  <p:cNvPr id="11" name="CaixaDeTexto 10"/>
                  <p:cNvSpPr txBox="1"/>
                  <p:nvPr/>
                </p:nvSpPr>
                <p:spPr>
                  <a:xfrm>
                    <a:off x="-185322" y="-304832"/>
                    <a:ext cx="2627868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200" dirty="0">
                        <a:cs typeface="Arial" pitchFamily="34" charset="0"/>
                      </a:rPr>
                      <a:t>Baixa intensidade tecnológica</a:t>
                    </a:r>
                  </a:p>
                </p:txBody>
              </p:sp>
            </p:grpSp>
          </p:grpSp>
        </p:grp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87DC9D5-8BC2-4C55-B796-E899721CF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500" y="1648001"/>
              <a:ext cx="217283" cy="15753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21A5B50-FD7B-423B-9675-55B16EEB8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5197" y="1419187"/>
              <a:ext cx="166584" cy="148477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0239F0C8-005D-464A-B522-BC0748261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3814" y="1221109"/>
              <a:ext cx="181069" cy="128559"/>
            </a:xfrm>
            <a:prstGeom prst="rect">
              <a:avLst/>
            </a:prstGeom>
          </p:spPr>
        </p:pic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43C3C970-86FF-41BD-94BE-9DF71EADDFC6}"/>
                </a:ext>
              </a:extLst>
            </p:cNvPr>
            <p:cNvSpPr txBox="1"/>
            <p:nvPr/>
          </p:nvSpPr>
          <p:spPr>
            <a:xfrm>
              <a:off x="1047205" y="6402971"/>
              <a:ext cx="6872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Fonte: UNIDO, World Manufacturing Production, statistics for quarter I &amp; II,2021.</a:t>
              </a:r>
              <a:endParaRPr lang="pt-B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18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221</Words>
  <Application>Microsoft Office PowerPoint</Application>
  <PresentationFormat>Apresentação na tela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talita</dc:creator>
  <cp:lastModifiedBy>Assahi Pereira Lima</cp:lastModifiedBy>
  <cp:revision>37</cp:revision>
  <dcterms:created xsi:type="dcterms:W3CDTF">2019-06-10T00:18:23Z</dcterms:created>
  <dcterms:modified xsi:type="dcterms:W3CDTF">2021-09-24T15:40:39Z</dcterms:modified>
</cp:coreProperties>
</file>